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29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81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7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9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20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09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97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2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72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85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fld id="{0574AACB-98F2-4B69-B9EC-91F33E2A5823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fld id="{9877556A-12D1-4A1D-AC7E-8F8FAC4B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31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215979"/>
              </p:ext>
            </p:extLst>
          </p:nvPr>
        </p:nvGraphicFramePr>
        <p:xfrm>
          <a:off x="370702" y="1210962"/>
          <a:ext cx="11450595" cy="470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3860"/>
                <a:gridCol w="4390768"/>
                <a:gridCol w="4085967"/>
              </a:tblGrid>
              <a:tr h="472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Кто может получить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получения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получить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4117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балансе которых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учтены здания и (или) помещения, используемые для:</a:t>
                      </a:r>
                    </a:p>
                    <a:p>
                      <a:pPr marL="285750" indent="-285750" algn="l" fontAlgn="base">
                        <a:spcBef>
                          <a:spcPts val="385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размещения торговых объектов, в том числе торговых центров (комплексов); </a:t>
                      </a:r>
                    </a:p>
                    <a:p>
                      <a:pPr marL="285750" indent="-285750" algn="l" fontAlgn="base">
                        <a:spcBef>
                          <a:spcPts val="385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общественного питания; </a:t>
                      </a:r>
                    </a:p>
                    <a:p>
                      <a:pPr marL="285750" indent="-285750" algn="l" fontAlgn="base">
                        <a:spcBef>
                          <a:spcPts val="385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бытового обслуживания.</a:t>
                      </a:r>
                    </a:p>
                    <a:p>
                      <a:pPr algn="ctr"/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28600" algn="l">
                        <a:buAutoNum type="arabicPeriod"/>
                      </a:pP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собственником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здания (помещения) 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ВСЕМ арендаторам, чья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деятельность приостановлена;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kumimoji="0"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аренды предоставлено </a:t>
                      </a: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1 дня месяца приостановления деятельности (в большинстве случаев</a:t>
                      </a:r>
                      <a:r>
                        <a:rPr kumimoji="0"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1 марта)</a:t>
                      </a: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и до последнего дня приостановления деятельности, </a:t>
                      </a:r>
                      <a:r>
                        <a:rPr kumimoji="0"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 не ранее 01.07.2020;</a:t>
                      </a:r>
                    </a:p>
                    <a:p>
                      <a:pPr marL="228600" indent="-22860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аренды предоставлено </a:t>
                      </a:r>
                      <a:r>
                        <a:rPr kumimoji="0"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ЧЕМ НА 50% для </a:t>
                      </a:r>
                      <a:r>
                        <a:rPr kumimoji="0"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kumimoji="0"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арендатора, </a:t>
                      </a: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чья деятельность </a:t>
                      </a: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приостановлена;</a:t>
                      </a:r>
                      <a:endParaRPr kumimoji="0" lang="ru-RU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снижения аренды </a:t>
                      </a:r>
                      <a:r>
                        <a:rPr kumimoji="0"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&gt;=</a:t>
                      </a: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*</a:t>
                      </a:r>
                      <a:r>
                        <a:rPr kumimoji="0"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 + НИО)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ru-RU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высвобожденных средств на развитие   организации и социальную защиту </a:t>
                      </a:r>
                      <a:r>
                        <a:rPr kumimoji="0" lang="ru-RU" sz="140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</a:t>
                      </a:r>
                      <a:r>
                        <a:rPr kumimoji="0" lang="ru-RU" sz="140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организации. </a:t>
                      </a:r>
                      <a:endParaRPr kumimoji="0" lang="ru-RU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Обратиться в ИФНС с предоставлением следующих документов: </a:t>
                      </a:r>
                    </a:p>
                    <a:p>
                      <a:pPr marL="0" indent="0" algn="l">
                        <a:buNone/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 algn="l">
                        <a:buAutoNum type="arabicPeriod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предоставление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льготы;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Список всех арендаторов на 1 марта 2020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года;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endParaRPr kumimoji="0"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Договоры аренды с арендаторами, чья деятельность была приостановлена, заключенные до 1 марта 2020 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года;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Дополнительные соглашения к договорам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 предоставлении скидки по 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аренде.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endParaRPr kumimoji="0" lang="ru-RU" sz="14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base" latinLnBrk="0" hangingPunct="1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0608" y="6008462"/>
            <a:ext cx="6580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 – сумма земельного налога за период предоставления льготы по аренде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НИО – сумма налога на имущество организаций за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предоставления льготы по аренде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0702" y="176323"/>
            <a:ext cx="11134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Совета депутатов городского округа Домодедово от 27.05.2020 №1-4/1047 «О предоставлении льготы по уплате земельного налога»</a:t>
            </a:r>
          </a:p>
          <a:p>
            <a:pPr algn="ctr"/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Льгота в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освобождения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уплаты земельного налога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период действия режима повышенной готовности, но не менее чем на 4 месяца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206" y="6539468"/>
            <a:ext cx="714330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Аналогично льготе по налогу на имущество организаций (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Московской области от 24.04.2020 N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67/2020-ОЗ)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1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98FA104-38BE-4041-B856-8A4079568E7F}" vid="{24D4AC40-DBD5-4137-85C6-FE44736519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265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Times New Roman</vt:lpstr>
      <vt:lpstr>Verdana</vt:lpstr>
      <vt:lpstr>Wingdings 2</vt:lpstr>
      <vt:lpstr>Wingdings 3</vt:lpstr>
      <vt:lpstr>Тема1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параметры отчета об исполнении бюджета городского округа  Домодедово за 2018 год (тыс.руб.)</dc:title>
  <dc:creator>Монахова И.В.</dc:creator>
  <cp:lastModifiedBy>Монахова И.В.</cp:lastModifiedBy>
  <cp:revision>95</cp:revision>
  <dcterms:created xsi:type="dcterms:W3CDTF">2019-09-06T08:09:36Z</dcterms:created>
  <dcterms:modified xsi:type="dcterms:W3CDTF">2020-06-10T07:59:29Z</dcterms:modified>
</cp:coreProperties>
</file>